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样式 2 - 强调 3/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深色样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99592" y="3501008"/>
            <a:ext cx="7012632" cy="1600200"/>
          </a:xfrm>
        </p:spPr>
        <p:txBody>
          <a:bodyPr/>
          <a:lstStyle/>
          <a:p>
            <a:r>
              <a:rPr lang="zh-CN" altLang="en-US" dirty="0" smtClean="0"/>
              <a:t>选自人教版普通高中化学必修二第二章第三节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影响化学反应速率的因素探究实验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92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321297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化学反应速率：</a:t>
            </a:r>
            <a:r>
              <a:rPr lang="en-US" altLang="zh-CN" sz="4400" b="1" dirty="0" smtClean="0">
                <a:solidFill>
                  <a:srgbClr val="FF0000"/>
                </a:solidFill>
              </a:rPr>
              <a:t/>
            </a:r>
            <a:br>
              <a:rPr lang="en-US" altLang="zh-CN" sz="4400" b="1" dirty="0" smtClean="0">
                <a:solidFill>
                  <a:srgbClr val="FF0000"/>
                </a:solidFill>
              </a:rPr>
            </a:br>
            <a:r>
              <a:rPr lang="en-US" altLang="zh-CN" dirty="0" smtClean="0"/>
              <a:t>1</a:t>
            </a:r>
            <a:r>
              <a:rPr lang="zh-CN" altLang="en-US" dirty="0" smtClean="0"/>
              <a:t>、定性描述化学反应快慢的物理量；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2</a:t>
            </a:r>
            <a:r>
              <a:rPr lang="zh-CN" altLang="en-US" dirty="0" smtClean="0"/>
              <a:t>、表示：单位时间内反应物或生成物         </a:t>
            </a: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质的量浓度的改变量；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3</a:t>
            </a:r>
            <a:r>
              <a:rPr lang="zh-CN" altLang="en-US" dirty="0" smtClean="0"/>
              <a:t>、单位：</a:t>
            </a:r>
            <a:r>
              <a:rPr lang="pt-BR" altLang="zh-CN" b="1" dirty="0"/>
              <a:t>mol/(L·s)</a:t>
            </a:r>
            <a:r>
              <a:rPr lang="zh-CN" altLang="pt-BR" dirty="0"/>
              <a:t>或</a:t>
            </a:r>
            <a:r>
              <a:rPr lang="pt-BR" altLang="zh-CN" dirty="0"/>
              <a:t>mol/(L·min</a:t>
            </a:r>
            <a:r>
              <a:rPr lang="zh-CN" altLang="pt-BR" dirty="0"/>
              <a:t>）或</a:t>
            </a:r>
            <a:r>
              <a:rPr lang="pt-BR" altLang="zh-CN" dirty="0"/>
              <a:t>mol/(L</a:t>
            </a:r>
            <a:r>
              <a:rPr lang="pt-BR" altLang="zh-CN" b="1" dirty="0"/>
              <a:t>·h)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900" y="4725144"/>
            <a:ext cx="2827308" cy="1800200"/>
          </a:xfrm>
        </p:spPr>
      </p:pic>
    </p:spTree>
    <p:extLst>
      <p:ext uri="{BB962C8B-B14F-4D97-AF65-F5344CB8AC3E}">
        <p14:creationId xmlns:p14="http://schemas.microsoft.com/office/powerpoint/2010/main" val="297188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3768" y="764704"/>
            <a:ext cx="5544616" cy="1143000"/>
          </a:xfrm>
        </p:spPr>
        <p:txBody>
          <a:bodyPr>
            <a:noAutofit/>
          </a:bodyPr>
          <a:lstStyle/>
          <a:p>
            <a:r>
              <a:rPr lang="zh-CN" altLang="en-US" dirty="0"/>
              <a:t>哪些</a:t>
            </a:r>
            <a:r>
              <a:rPr lang="zh-CN" altLang="en-US" dirty="0" smtClean="0"/>
              <a:t>因素会影响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化学反应速率？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2028825" cy="2857500"/>
          </a:xfrm>
        </p:spPr>
      </p:pic>
      <p:sp>
        <p:nvSpPr>
          <p:cNvPr id="5" name="矩形 4"/>
          <p:cNvSpPr/>
          <p:nvPr/>
        </p:nvSpPr>
        <p:spPr>
          <a:xfrm>
            <a:off x="1918679" y="2404503"/>
            <a:ext cx="71352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温度、压强、</a:t>
            </a:r>
            <a:endParaRPr lang="en-US" altLang="zh-CN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zh-CN" alt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催化剂、接触面积</a:t>
            </a:r>
            <a:r>
              <a:rPr lang="en-US" altLang="zh-CN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……</a:t>
            </a:r>
            <a:endParaRPr lang="zh-CN" alt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70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6058949" cy="1719064"/>
          </a:xfrm>
        </p:spPr>
        <p:txBody>
          <a:bodyPr>
            <a:normAutofit fontScale="90000"/>
          </a:bodyPr>
          <a:lstStyle/>
          <a:p>
            <a:r>
              <a:rPr lang="zh-CN" altLang="zh-CN" dirty="0"/>
              <a:t>如何验证其中一种因素对反应快慢的影响而不受其它因素的干扰呢？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20688"/>
            <a:ext cx="1926404" cy="4572000"/>
          </a:xfrm>
        </p:spPr>
      </p:pic>
      <p:sp>
        <p:nvSpPr>
          <p:cNvPr id="5" name="矩形 4"/>
          <p:cNvSpPr/>
          <p:nvPr/>
        </p:nvSpPr>
        <p:spPr>
          <a:xfrm>
            <a:off x="467544" y="2636911"/>
            <a:ext cx="32784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控制变量法</a:t>
            </a:r>
            <a:endParaRPr lang="zh-CN" altLang="en-US" sz="4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4796" y="3440342"/>
            <a:ext cx="5760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 smtClean="0">
                <a:solidFill>
                  <a:srgbClr val="002060"/>
                </a:solidFill>
              </a:rPr>
              <a:t>对于</a:t>
            </a:r>
            <a:r>
              <a:rPr lang="zh-CN" altLang="zh-CN" sz="2400" dirty="0">
                <a:solidFill>
                  <a:srgbClr val="002060"/>
                </a:solidFill>
              </a:rPr>
              <a:t>多因素（多变量）的问题，常常采用控制因素（变量）的方法</a:t>
            </a:r>
            <a:r>
              <a:rPr lang="zh-CN" altLang="en-US" sz="2400" dirty="0">
                <a:solidFill>
                  <a:srgbClr val="002060"/>
                </a:solidFill>
              </a:rPr>
              <a:t>，</a:t>
            </a:r>
            <a:r>
              <a:rPr lang="zh-CN" altLang="zh-CN" sz="2400" dirty="0">
                <a:solidFill>
                  <a:srgbClr val="002060"/>
                </a:solidFill>
              </a:rPr>
              <a:t>把多因素的问题变成多个</a:t>
            </a:r>
            <a:r>
              <a:rPr lang="zh-CN" altLang="zh-CN" sz="2400" dirty="0" smtClean="0">
                <a:solidFill>
                  <a:srgbClr val="002060"/>
                </a:solidFill>
              </a:rPr>
              <a:t>单因素</a:t>
            </a:r>
            <a:r>
              <a:rPr lang="zh-CN" altLang="zh-CN" sz="2400" dirty="0">
                <a:solidFill>
                  <a:srgbClr val="002060"/>
                </a:solidFill>
              </a:rPr>
              <a:t>的问题，而只改变其中的某</a:t>
            </a:r>
            <a:r>
              <a:rPr lang="zh-CN" altLang="en-US" sz="2400" dirty="0">
                <a:solidFill>
                  <a:srgbClr val="002060"/>
                </a:solidFill>
              </a:rPr>
              <a:t>一</a:t>
            </a:r>
            <a:r>
              <a:rPr lang="zh-CN" altLang="zh-CN" sz="2400" dirty="0">
                <a:solidFill>
                  <a:srgbClr val="002060"/>
                </a:solidFill>
              </a:rPr>
              <a:t>个</a:t>
            </a:r>
            <a:r>
              <a:rPr lang="zh-CN" altLang="zh-CN" sz="2400" dirty="0" smtClean="0">
                <a:solidFill>
                  <a:srgbClr val="002060"/>
                </a:solidFill>
              </a:rPr>
              <a:t>因素，</a:t>
            </a:r>
            <a:r>
              <a:rPr lang="zh-CN" altLang="zh-CN" sz="2400" dirty="0">
                <a:solidFill>
                  <a:srgbClr val="002060"/>
                </a:solidFill>
              </a:rPr>
              <a:t>从而研究这个因素对事物影响，分别加以研究</a:t>
            </a:r>
            <a:r>
              <a:rPr lang="zh-CN" altLang="zh-CN" sz="2400" dirty="0" smtClean="0">
                <a:solidFill>
                  <a:srgbClr val="002060"/>
                </a:solidFill>
              </a:rPr>
              <a:t>，最后</a:t>
            </a:r>
            <a:r>
              <a:rPr lang="zh-CN" altLang="zh-CN" sz="2400" dirty="0">
                <a:solidFill>
                  <a:srgbClr val="002060"/>
                </a:solidFill>
              </a:rPr>
              <a:t>再综合解决，这种方法叫控制变量法。</a:t>
            </a:r>
            <a:endParaRPr lang="zh-CN" altLang="en-US" sz="24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203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8208912" cy="4032448"/>
          </a:xfrm>
        </p:spPr>
        <p:txBody>
          <a:bodyPr>
            <a:normAutofit fontScale="90000"/>
          </a:bodyPr>
          <a:lstStyle/>
          <a:p>
            <a:r>
              <a:rPr lang="zh-CN" altLang="zh-CN" b="1" dirty="0">
                <a:solidFill>
                  <a:schemeClr val="accent1"/>
                </a:solidFill>
              </a:rPr>
              <a:t>药品：</a:t>
            </a:r>
            <a:r>
              <a:rPr lang="en-US" altLang="zh-CN" dirty="0"/>
              <a:t>5%H2O2</a:t>
            </a:r>
            <a:r>
              <a:rPr lang="zh-CN" altLang="zh-CN" dirty="0"/>
              <a:t>溶液，</a:t>
            </a:r>
            <a:r>
              <a:rPr lang="en-US" altLang="zh-CN" dirty="0"/>
              <a:t>1mol/LFeCl3</a:t>
            </a:r>
            <a:r>
              <a:rPr lang="zh-CN" altLang="zh-CN" dirty="0"/>
              <a:t>溶液，</a:t>
            </a:r>
            <a:r>
              <a:rPr lang="en-US" altLang="zh-CN" dirty="0"/>
              <a:t>5</a:t>
            </a:r>
            <a:r>
              <a:rPr lang="zh-CN" altLang="zh-CN" dirty="0"/>
              <a:t>℃左右冷水，</a:t>
            </a:r>
            <a:r>
              <a:rPr lang="en-US" altLang="zh-CN" dirty="0"/>
              <a:t>40</a:t>
            </a:r>
            <a:r>
              <a:rPr lang="zh-CN" altLang="zh-CN" dirty="0"/>
              <a:t>℃左右热水，</a:t>
            </a:r>
            <a:r>
              <a:rPr lang="en-US" altLang="zh-CN" dirty="0"/>
              <a:t>MnO2</a:t>
            </a:r>
            <a:r>
              <a:rPr lang="zh-CN" altLang="zh-CN" dirty="0"/>
              <a:t>粉末，铁块，铁粉，约</a:t>
            </a:r>
            <a:r>
              <a:rPr lang="en-US" altLang="zh-CN" dirty="0"/>
              <a:t>30%</a:t>
            </a:r>
            <a:r>
              <a:rPr lang="zh-CN" altLang="zh-CN" dirty="0"/>
              <a:t>稀硫酸，约</a:t>
            </a:r>
            <a:r>
              <a:rPr lang="en-US" altLang="zh-CN" dirty="0"/>
              <a:t>10%</a:t>
            </a:r>
            <a:r>
              <a:rPr lang="zh-CN" altLang="zh-CN" dirty="0"/>
              <a:t>稀硫酸；</a:t>
            </a:r>
            <a:br>
              <a:rPr lang="zh-CN" altLang="zh-CN" dirty="0"/>
            </a:br>
            <a:r>
              <a:rPr lang="zh-CN" altLang="zh-CN" b="1" dirty="0">
                <a:solidFill>
                  <a:schemeClr val="accent1"/>
                </a:solidFill>
              </a:rPr>
              <a:t>仪器</a:t>
            </a:r>
            <a:r>
              <a:rPr lang="en-US" altLang="zh-CN" b="1" dirty="0">
                <a:solidFill>
                  <a:schemeClr val="accent1"/>
                </a:solidFill>
              </a:rPr>
              <a:t>:</a:t>
            </a:r>
            <a:r>
              <a:rPr lang="en-US" altLang="zh-CN" dirty="0">
                <a:solidFill>
                  <a:schemeClr val="accent1"/>
                </a:solidFill>
              </a:rPr>
              <a:t> </a:t>
            </a:r>
            <a:r>
              <a:rPr lang="zh-CN" altLang="zh-CN" dirty="0"/>
              <a:t>试管，胶头滴管，烧杯，镊子，药匙，量筒；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75856" y="332656"/>
            <a:ext cx="568296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6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动动脑，动动手</a:t>
            </a:r>
            <a:endParaRPr lang="zh-CN" altLang="en-US" sz="6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6947"/>
            <a:ext cx="2448272" cy="2008223"/>
          </a:xfrm>
        </p:spPr>
      </p:pic>
    </p:spTree>
    <p:extLst>
      <p:ext uri="{BB962C8B-B14F-4D97-AF65-F5344CB8AC3E}">
        <p14:creationId xmlns:p14="http://schemas.microsoft.com/office/powerpoint/2010/main" val="153883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72400" cy="792088"/>
          </a:xfrm>
        </p:spPr>
        <p:txBody>
          <a:bodyPr>
            <a:normAutofit/>
          </a:bodyPr>
          <a:lstStyle/>
          <a:p>
            <a:r>
              <a:rPr lang="zh-CN" altLang="en-US" sz="3600" b="1" dirty="0" smtClean="0"/>
              <a:t>实验探究一：</a:t>
            </a:r>
            <a:endParaRPr lang="zh-CN" altLang="en-US" sz="3600" b="1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2460725"/>
              </p:ext>
            </p:extLst>
          </p:nvPr>
        </p:nvGraphicFramePr>
        <p:xfrm>
          <a:off x="329095" y="2852935"/>
          <a:ext cx="8280919" cy="3234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759659"/>
                <a:gridCol w="2760630"/>
                <a:gridCol w="2760630"/>
              </a:tblGrid>
              <a:tr h="808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22300" algn="l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</a:rPr>
                        <a:t>   </a:t>
                      </a:r>
                      <a:r>
                        <a:rPr lang="zh-CN" sz="2400" kern="100" dirty="0" smtClean="0">
                          <a:effectLst/>
                        </a:rPr>
                        <a:t>现象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33400" algn="l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</a:rPr>
                        <a:t>       </a:t>
                      </a:r>
                      <a:r>
                        <a:rPr lang="zh-CN" sz="2400" kern="100" dirty="0" smtClean="0">
                          <a:effectLst/>
                        </a:rPr>
                        <a:t>结论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8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热水中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8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</a:rPr>
                        <a:t>常温</a:t>
                      </a:r>
                      <a:r>
                        <a:rPr lang="zh-CN" sz="2400" kern="100" dirty="0">
                          <a:effectLst/>
                        </a:rPr>
                        <a:t>下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8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冷水中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052736"/>
            <a:ext cx="85800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3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在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支大小相同的试管中，装入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2~3mL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约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5%H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O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溶液，分别滴入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1~2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滴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1mol/LFeCl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溶。待试管中均有适量气泡出现时，将其中一支试管盛有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5℃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左右冷水的烧杯中；另一支试管放入盛有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40℃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左右热水的烧杯中，观察现象并对比。</a:t>
            </a: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494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959970"/>
            <a:ext cx="7992888" cy="1800200"/>
          </a:xfrm>
        </p:spPr>
        <p:txBody>
          <a:bodyPr>
            <a:normAutofit fontScale="90000"/>
          </a:bodyPr>
          <a:lstStyle/>
          <a:p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sz="2800" dirty="0"/>
              <a:t>在</a:t>
            </a:r>
            <a:r>
              <a:rPr lang="en-US" altLang="zh-CN" sz="2800" dirty="0"/>
              <a:t>3</a:t>
            </a:r>
            <a:r>
              <a:rPr lang="zh-CN" altLang="zh-CN" sz="2800" dirty="0"/>
              <a:t>支大小相同的试管中各装入</a:t>
            </a:r>
            <a:r>
              <a:rPr lang="en-US" altLang="zh-CN" sz="2800" dirty="0"/>
              <a:t>2~3mL</a:t>
            </a:r>
            <a:r>
              <a:rPr lang="zh-CN" altLang="zh-CN" sz="2800" dirty="0"/>
              <a:t>约</a:t>
            </a:r>
            <a:r>
              <a:rPr lang="en-US" altLang="zh-CN" sz="2800" dirty="0"/>
              <a:t>5%H2O2</a:t>
            </a:r>
            <a:r>
              <a:rPr lang="zh-CN" altLang="zh-CN" sz="2800" dirty="0"/>
              <a:t>溶液，再向其中两支试管中分别加入少量</a:t>
            </a:r>
            <a:r>
              <a:rPr lang="en-US" altLang="zh-CN" sz="2800" dirty="0"/>
              <a:t>MnO2</a:t>
            </a:r>
            <a:r>
              <a:rPr lang="zh-CN" altLang="zh-CN" sz="2800" dirty="0"/>
              <a:t>粉末、</a:t>
            </a:r>
            <a:r>
              <a:rPr lang="en-US" altLang="zh-CN" sz="2800" dirty="0"/>
              <a:t>1~2</a:t>
            </a:r>
            <a:r>
              <a:rPr lang="zh-CN" altLang="zh-CN" sz="2800" dirty="0"/>
              <a:t>滴</a:t>
            </a:r>
            <a:r>
              <a:rPr lang="en-US" altLang="zh-CN" sz="2800" dirty="0"/>
              <a:t>1mol/LFeCl3</a:t>
            </a:r>
            <a:r>
              <a:rPr lang="zh-CN" altLang="zh-CN" sz="2800" dirty="0"/>
              <a:t>溶液。对比观察现象。</a:t>
            </a:r>
            <a:br>
              <a:rPr lang="zh-CN" altLang="zh-CN" sz="2800" dirty="0"/>
            </a:b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0387125"/>
              </p:ext>
            </p:extLst>
          </p:nvPr>
        </p:nvGraphicFramePr>
        <p:xfrm>
          <a:off x="467544" y="2708920"/>
          <a:ext cx="7772400" cy="3240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590192"/>
                <a:gridCol w="2591104"/>
                <a:gridCol w="2591104"/>
              </a:tblGrid>
              <a:tr h="810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22300"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现象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33400"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结论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加入</a:t>
                      </a:r>
                      <a:r>
                        <a:rPr lang="en-US" sz="2800" kern="100" dirty="0">
                          <a:effectLst/>
                        </a:rPr>
                        <a:t>MnO</a:t>
                      </a:r>
                      <a:r>
                        <a:rPr lang="en-US" sz="1400" kern="100" dirty="0">
                          <a:effectLst/>
                        </a:rPr>
                        <a:t>2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加入</a:t>
                      </a:r>
                      <a:r>
                        <a:rPr lang="en-US" sz="2800" kern="100" dirty="0">
                          <a:effectLst/>
                        </a:rPr>
                        <a:t>FeCl</a:t>
                      </a:r>
                      <a:r>
                        <a:rPr lang="en-US" sz="1400" kern="100" dirty="0">
                          <a:effectLst/>
                        </a:rPr>
                        <a:t>3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0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不加其它试剂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251520" y="188640"/>
            <a:ext cx="7772400" cy="7920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 smtClean="0"/>
              <a:t>实验探究二：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296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032542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zh-CN" altLang="zh-CN" sz="2800" dirty="0"/>
              <a:t>在</a:t>
            </a:r>
            <a:r>
              <a:rPr lang="en-US" altLang="zh-CN" sz="2800" dirty="0"/>
              <a:t>2</a:t>
            </a:r>
            <a:r>
              <a:rPr lang="zh-CN" altLang="zh-CN" sz="2800" dirty="0"/>
              <a:t>支大小相同的试管中各装入</a:t>
            </a:r>
            <a:r>
              <a:rPr lang="en-US" altLang="zh-CN" sz="2800" dirty="0"/>
              <a:t>2~3mL</a:t>
            </a:r>
            <a:r>
              <a:rPr lang="zh-CN" altLang="zh-CN" sz="2800" dirty="0"/>
              <a:t>约</a:t>
            </a:r>
            <a:r>
              <a:rPr lang="en-US" altLang="zh-CN" sz="2800" dirty="0"/>
              <a:t>30%</a:t>
            </a:r>
            <a:r>
              <a:rPr lang="zh-CN" altLang="zh-CN" sz="2800" dirty="0"/>
              <a:t>稀硫酸</a:t>
            </a:r>
            <a:r>
              <a:rPr lang="en-US" altLang="zh-CN" sz="2800" dirty="0"/>
              <a:t>,</a:t>
            </a:r>
            <a:r>
              <a:rPr lang="zh-CN" altLang="zh-CN" sz="2800" dirty="0"/>
              <a:t>其中一支加入适量铁粉，同时在另一支加入等质量的铁块，对比观察现象。</a:t>
            </a:r>
            <a:br>
              <a:rPr lang="zh-CN" altLang="zh-CN" sz="2800" dirty="0"/>
            </a:b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21338977"/>
              </p:ext>
            </p:extLst>
          </p:nvPr>
        </p:nvGraphicFramePr>
        <p:xfrm>
          <a:off x="539553" y="2492896"/>
          <a:ext cx="7704855" cy="35283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567683"/>
                <a:gridCol w="2568586"/>
                <a:gridCol w="2568586"/>
              </a:tblGrid>
              <a:tr h="1176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22300" algn="just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effectLst/>
                        </a:rPr>
                        <a:t>现象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33400" algn="just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effectLst/>
                        </a:rPr>
                        <a:t>结论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6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3200" kern="100">
                          <a:effectLst/>
                        </a:rPr>
                        <a:t>加入铁粉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61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3200" kern="100">
                          <a:effectLst/>
                        </a:rPr>
                        <a:t>加入铁块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 </a:t>
                      </a:r>
                      <a:endParaRPr lang="zh-CN" sz="20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CN" sz="2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251520" y="188640"/>
            <a:ext cx="7772400" cy="7920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 smtClean="0"/>
              <a:t>实验探究三：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3737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018027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sz="2800" dirty="0"/>
              <a:t>在</a:t>
            </a:r>
            <a:r>
              <a:rPr lang="en-US" altLang="zh-CN" sz="2800" dirty="0"/>
              <a:t>2</a:t>
            </a:r>
            <a:r>
              <a:rPr lang="zh-CN" altLang="zh-CN" sz="2800" dirty="0"/>
              <a:t>支大小相同的试管中各装入等量的铁粉</a:t>
            </a:r>
            <a:r>
              <a:rPr lang="en-US" altLang="zh-CN" sz="2800" dirty="0"/>
              <a:t>,</a:t>
            </a:r>
            <a:r>
              <a:rPr lang="zh-CN" altLang="zh-CN" sz="2800" dirty="0"/>
              <a:t>其中一支加入</a:t>
            </a:r>
            <a:r>
              <a:rPr lang="en-US" altLang="zh-CN" sz="2800" dirty="0"/>
              <a:t>2~3mL</a:t>
            </a:r>
            <a:r>
              <a:rPr lang="zh-CN" altLang="zh-CN" sz="2800" dirty="0"/>
              <a:t>约</a:t>
            </a:r>
            <a:r>
              <a:rPr lang="en-US" altLang="zh-CN" sz="2800" dirty="0"/>
              <a:t>30%</a:t>
            </a:r>
            <a:r>
              <a:rPr lang="zh-CN" altLang="zh-CN" sz="2800" dirty="0"/>
              <a:t>稀硫酸，同时在另一支加入等体积的</a:t>
            </a:r>
            <a:r>
              <a:rPr lang="en-US" altLang="zh-CN" sz="2800" dirty="0"/>
              <a:t>2~3mL</a:t>
            </a:r>
            <a:r>
              <a:rPr lang="zh-CN" altLang="zh-CN" sz="2800" dirty="0"/>
              <a:t>约</a:t>
            </a:r>
            <a:r>
              <a:rPr lang="en-US" altLang="zh-CN" sz="2800" dirty="0"/>
              <a:t>10%</a:t>
            </a:r>
            <a:r>
              <a:rPr lang="zh-CN" altLang="zh-CN" sz="2800" dirty="0"/>
              <a:t>稀硫酸，对比观察现象。</a:t>
            </a:r>
            <a:br>
              <a:rPr lang="zh-CN" altLang="zh-CN" sz="2800" dirty="0"/>
            </a:br>
            <a:endParaRPr lang="zh-CN" altLang="en-US" sz="2800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82256069"/>
              </p:ext>
            </p:extLst>
          </p:nvPr>
        </p:nvGraphicFramePr>
        <p:xfrm>
          <a:off x="265042" y="2564904"/>
          <a:ext cx="7920879" cy="34563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2639673"/>
                <a:gridCol w="2640603"/>
                <a:gridCol w="2640603"/>
              </a:tblGrid>
              <a:tr h="1152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33400"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现象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33400"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结论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约</a:t>
                      </a:r>
                      <a:r>
                        <a:rPr lang="en-US" sz="2800" kern="100">
                          <a:effectLst/>
                        </a:rPr>
                        <a:t>30%</a:t>
                      </a:r>
                      <a:r>
                        <a:rPr lang="zh-CN" sz="2800" kern="100">
                          <a:effectLst/>
                        </a:rPr>
                        <a:t>稀硫酸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约</a:t>
                      </a:r>
                      <a:r>
                        <a:rPr lang="en-US" sz="2800" kern="100">
                          <a:effectLst/>
                        </a:rPr>
                        <a:t>10%</a:t>
                      </a:r>
                      <a:r>
                        <a:rPr lang="zh-CN" sz="2800" kern="100">
                          <a:effectLst/>
                        </a:rPr>
                        <a:t>稀硫酸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251520" y="188640"/>
            <a:ext cx="7772400" cy="79208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 smtClean="0"/>
              <a:t>实验探究四：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9150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331</Words>
  <Application>Microsoft Office PowerPoint</Application>
  <PresentationFormat>全屏显示(4:3)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平衡</vt:lpstr>
      <vt:lpstr>影响化学反应速率的因素探究实验</vt:lpstr>
      <vt:lpstr>化学反应速率： 1、定性描述化学反应快慢的物理量； 2、表示：单位时间内反应物或生成物            质的量浓度的改变量； 3、单位：mol/(L·s)或mol/(L·min）或mol/(L·h)</vt:lpstr>
      <vt:lpstr>哪些因素会影响 化学反应速率？</vt:lpstr>
      <vt:lpstr>如何验证其中一种因素对反应快慢的影响而不受其它因素的干扰呢？</vt:lpstr>
      <vt:lpstr>药品：5%H2O2溶液，1mol/LFeCl3溶液，5℃左右冷水，40℃左右热水，MnO2粉末，铁块，铁粉，约30%稀硫酸，约10%稀硫酸； 仪器: 试管，胶头滴管，烧杯，镊子，药匙，量筒； </vt:lpstr>
      <vt:lpstr>实验探究一：</vt:lpstr>
      <vt:lpstr> 在3支大小相同的试管中各装入2~3mL约5%H2O2溶液，再向其中两支试管中分别加入少量MnO2粉末、1~2滴1mol/LFeCl3溶液。对比观察现象。 </vt:lpstr>
      <vt:lpstr>在2支大小相同的试管中各装入2~3mL约30%稀硫酸,其中一支加入适量铁粉，同时在另一支加入等质量的铁块，对比观察现象。 </vt:lpstr>
      <vt:lpstr> 在2支大小相同的试管中各装入等量的铁粉,其中一支加入2~3mL约30%稀硫酸，同时在另一支加入等体积的2~3mL约10%稀硫酸，对比观察现象。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影响化学反应速率的因素探究实验</dc:title>
  <dc:creator>Lenovo</dc:creator>
  <cp:lastModifiedBy>Lenovo</cp:lastModifiedBy>
  <cp:revision>6</cp:revision>
  <dcterms:created xsi:type="dcterms:W3CDTF">2014-11-17T06:45:02Z</dcterms:created>
  <dcterms:modified xsi:type="dcterms:W3CDTF">2014-11-17T07:56:49Z</dcterms:modified>
</cp:coreProperties>
</file>