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4660"/>
  </p:normalViewPr>
  <p:slideViewPr>
    <p:cSldViewPr>
      <p:cViewPr varScale="1">
        <p:scale>
          <a:sx n="66" d="100"/>
          <a:sy n="66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85786" y="3500438"/>
            <a:ext cx="6910414" cy="1300162"/>
          </a:xfrm>
        </p:spPr>
        <p:txBody>
          <a:bodyPr/>
          <a:lstStyle/>
          <a:p>
            <a:r>
              <a:rPr lang="zh-CN" altLang="en-US" dirty="0" smtClean="0"/>
              <a:t>选自人教版普通高中化学必修二第一章第一节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285784" y="1071546"/>
            <a:ext cx="9429784" cy="2500330"/>
          </a:xfrm>
        </p:spPr>
        <p:txBody>
          <a:bodyPr/>
          <a:lstStyle/>
          <a:p>
            <a:r>
              <a:rPr lang="zh-CN" altLang="zh-CN" b="1" dirty="0" smtClean="0"/>
              <a:t>《同主族同周期元素性质递变规律探究》实</a:t>
            </a:r>
            <a:r>
              <a:rPr lang="en-US" altLang="zh-CN" b="1" dirty="0" smtClean="0"/>
              <a:t> </a:t>
            </a:r>
            <a:r>
              <a:rPr lang="zh-CN" altLang="zh-CN" b="1" dirty="0" smtClean="0"/>
              <a:t>验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7772400" cy="796908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实验探究三：</a:t>
            </a:r>
            <a:endParaRPr lang="zh-CN" altLang="en-US" sz="36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23980833"/>
              </p:ext>
            </p:extLst>
          </p:nvPr>
        </p:nvGraphicFramePr>
        <p:xfrm>
          <a:off x="357188" y="1071563"/>
          <a:ext cx="8215341" cy="5635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8447"/>
                <a:gridCol w="2738447"/>
                <a:gridCol w="2738447"/>
              </a:tblGrid>
              <a:tr h="5869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latin typeface="Calibri"/>
                          <a:ea typeface="宋体"/>
                          <a:cs typeface="Times New Roman"/>
                        </a:rPr>
                        <a:t>实验步骤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latin typeface="Calibri"/>
                          <a:ea typeface="宋体"/>
                          <a:cs typeface="Times New Roman"/>
                        </a:rPr>
                        <a:t>现象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latin typeface="Calibri"/>
                          <a:ea typeface="宋体"/>
                          <a:cs typeface="Times New Roman"/>
                        </a:rPr>
                        <a:t>化学方程式</a:t>
                      </a:r>
                    </a:p>
                  </a:txBody>
                  <a:tcPr marL="68580" marR="68580" marT="0" marB="0"/>
                </a:tc>
              </a:tr>
              <a:tr h="19848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latin typeface="Calibri"/>
                          <a:ea typeface="宋体"/>
                          <a:cs typeface="Times New Roman"/>
                        </a:rPr>
                        <a:t>取一小段镁带，</a:t>
                      </a:r>
                      <a:r>
                        <a:rPr lang="en-US" sz="2000" kern="100" dirty="0">
                          <a:latin typeface="Calibri"/>
                          <a:ea typeface="宋体"/>
                          <a:cs typeface="Times New Roman"/>
                        </a:rPr>
                        <a:t>                      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Calibri"/>
                          <a:ea typeface="宋体"/>
                          <a:cs typeface="Times New Roman"/>
                        </a:rPr>
                        <a:t>          </a:t>
                      </a:r>
                      <a:r>
                        <a:rPr lang="zh-CN" sz="2000" kern="100" dirty="0">
                          <a:latin typeface="Calibri"/>
                          <a:ea typeface="宋体"/>
                          <a:cs typeface="Times New Roman"/>
                        </a:rPr>
                        <a:t>，放入试管中。向试管中加入</a:t>
                      </a:r>
                      <a:r>
                        <a:rPr lang="en-US" sz="2000" kern="100" dirty="0">
                          <a:latin typeface="Calibri"/>
                          <a:ea typeface="宋体"/>
                          <a:cs typeface="Times New Roman"/>
                        </a:rPr>
                        <a:t>2mL</a:t>
                      </a:r>
                      <a:r>
                        <a:rPr lang="zh-CN" sz="2000" kern="100" dirty="0">
                          <a:latin typeface="Calibri"/>
                          <a:ea typeface="宋体"/>
                          <a:cs typeface="Times New Roman"/>
                        </a:rPr>
                        <a:t>水，并滴入两</a:t>
                      </a:r>
                      <a:r>
                        <a:rPr lang="zh-CN" sz="2000" kern="100" dirty="0" smtClean="0">
                          <a:latin typeface="Calibri"/>
                          <a:ea typeface="宋体"/>
                          <a:cs typeface="Times New Roman"/>
                        </a:rPr>
                        <a:t>滴</a:t>
                      </a:r>
                      <a:r>
                        <a:rPr lang="en-US" altLang="zh-CN" sz="20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         </a:t>
                      </a:r>
                      <a:r>
                        <a:rPr lang="zh-CN" sz="2000" kern="100" dirty="0" smtClean="0">
                          <a:latin typeface="Calibri"/>
                          <a:ea typeface="宋体"/>
                          <a:cs typeface="Times New Roman"/>
                        </a:rPr>
                        <a:t>，</a:t>
                      </a:r>
                      <a:r>
                        <a:rPr lang="zh-CN" sz="2000" kern="100" dirty="0">
                          <a:latin typeface="Calibri"/>
                          <a:ea typeface="宋体"/>
                          <a:cs typeface="Times New Roman"/>
                        </a:rPr>
                        <a:t>观察现象；过一会儿加热试管至沸腾，观察现象；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2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latin typeface="Calibri"/>
                          <a:ea typeface="宋体"/>
                          <a:cs typeface="Times New Roman"/>
                        </a:rPr>
                        <a:t>重复上述操作，将镁带换成铝带；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13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latin typeface="Calibri"/>
                          <a:ea typeface="宋体"/>
                          <a:cs typeface="Times New Roman"/>
                        </a:rPr>
                        <a:t>取一小段镁带，</a:t>
                      </a: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      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           </a:t>
                      </a:r>
                      <a:r>
                        <a:rPr lang="zh-CN" sz="2000" kern="100">
                          <a:latin typeface="Calibri"/>
                          <a:ea typeface="宋体"/>
                          <a:cs typeface="Times New Roman"/>
                        </a:rPr>
                        <a:t>，放入试管中，再各加</a:t>
                      </a: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2mL2mol/L</a:t>
                      </a:r>
                      <a:r>
                        <a:rPr lang="zh-CN" sz="2000" kern="100">
                          <a:latin typeface="Calibri"/>
                          <a:ea typeface="宋体"/>
                          <a:cs typeface="Times New Roman"/>
                        </a:rPr>
                        <a:t>盐酸；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902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latin typeface="Calibri"/>
                          <a:ea typeface="宋体"/>
                          <a:cs typeface="Times New Roman"/>
                        </a:rPr>
                        <a:t>重复上述操作，将镁带换成铝带。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6" name="直接连接符 5"/>
          <p:cNvCxnSpPr/>
          <p:nvPr/>
        </p:nvCxnSpPr>
        <p:spPr>
          <a:xfrm>
            <a:off x="2071670" y="1857364"/>
            <a:ext cx="9286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500034" y="2143116"/>
            <a:ext cx="5000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714480" y="2786058"/>
            <a:ext cx="7143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143108" y="4643446"/>
            <a:ext cx="9286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428596" y="4929198"/>
            <a:ext cx="5715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chemeClr val="tx1"/>
                </a:solidFill>
              </a:rPr>
              <a:t>1.</a:t>
            </a:r>
            <a:r>
              <a:rPr lang="zh-CN" altLang="zh-CN" sz="2800" dirty="0" smtClean="0">
                <a:solidFill>
                  <a:schemeClr val="tx1"/>
                </a:solidFill>
              </a:rPr>
              <a:t>以碱金属元素和卤族元素为例分析同主族元素原子结构的变化情况</a:t>
            </a:r>
            <a:r>
              <a:rPr lang="en-US" altLang="zh-CN" sz="2800" dirty="0" smtClean="0">
                <a:solidFill>
                  <a:schemeClr val="tx1"/>
                </a:solidFill>
              </a:rPr>
              <a:t>: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pic>
        <p:nvPicPr>
          <p:cNvPr id="9" name="图片 8" descr="200948954464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282" y="2214554"/>
            <a:ext cx="7401056" cy="4156926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928250" y="1428736"/>
            <a:ext cx="25010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碱金属元素</a:t>
            </a:r>
            <a:endParaRPr lang="zh-CN" alt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200431223422456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928926" y="500042"/>
            <a:ext cx="3714776" cy="5859267"/>
          </a:xfrm>
        </p:spPr>
      </p:pic>
      <p:sp>
        <p:nvSpPr>
          <p:cNvPr id="4" name="矩形 3"/>
          <p:cNvSpPr/>
          <p:nvPr/>
        </p:nvSpPr>
        <p:spPr>
          <a:xfrm>
            <a:off x="1285852" y="1928802"/>
            <a:ext cx="75052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卤</a:t>
            </a:r>
            <a:endParaRPr lang="en-US" altLang="zh-CN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zh-CN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族</a:t>
            </a:r>
            <a:endParaRPr lang="en-US" altLang="zh-CN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zh-CN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元</a:t>
            </a:r>
            <a:endParaRPr lang="en-US" altLang="zh-CN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zh-CN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素</a:t>
            </a:r>
            <a:endParaRPr lang="zh-CN" alt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58453"/>
            <a:ext cx="1945598" cy="22889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0814" y="1268760"/>
            <a:ext cx="79296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结论</a:t>
            </a:r>
            <a:r>
              <a:rPr lang="zh-CN" altLang="en-US" sz="3200" dirty="0" smtClean="0">
                <a:solidFill>
                  <a:srgbClr val="FF0000"/>
                </a:solidFill>
              </a:rPr>
              <a:t>：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zh-CN" altLang="en-US" sz="2800" dirty="0" smtClean="0"/>
              <a:t>同主族元素从上往下，元素金属性逐渐增强，非金属性逐渐减弱，根据</a:t>
            </a:r>
            <a:r>
              <a:rPr lang="zh-CN" altLang="zh-CN" sz="2800" dirty="0" smtClean="0"/>
              <a:t>元素金属性强弱可以从其单质与水（或酸）反应置换出氢的难易程度，或它们的最高价氧化物的水化物氢氧化物的碱性强弱来判断。</a:t>
            </a:r>
            <a:endParaRPr lang="en-US" altLang="zh-CN" sz="2800" dirty="0" smtClean="0"/>
          </a:p>
          <a:p>
            <a:r>
              <a:rPr lang="zh-CN" altLang="en-US" sz="2800" dirty="0" smtClean="0"/>
              <a:t>而</a:t>
            </a:r>
            <a:r>
              <a:rPr lang="zh-CN" altLang="en-US" sz="2800" dirty="0" smtClean="0"/>
              <a:t>卤族元素则可</a:t>
            </a:r>
            <a:r>
              <a:rPr lang="zh-CN" altLang="zh-CN" sz="2800" dirty="0" smtClean="0"/>
              <a:t>通过卤素间的置换反应实验可以比较出卤素氧化性的强弱。</a:t>
            </a:r>
          </a:p>
          <a:p>
            <a:endParaRPr lang="en-US" altLang="zh-CN" sz="2800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571504"/>
            <a:ext cx="7772400" cy="128586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利用现有仪器药品设计实验：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1406" y="1500174"/>
            <a:ext cx="7772400" cy="2714644"/>
          </a:xfrm>
        </p:spPr>
        <p:txBody>
          <a:bodyPr/>
          <a:lstStyle/>
          <a:p>
            <a:r>
              <a:rPr lang="zh-CN" altLang="zh-CN" b="1" dirty="0" smtClean="0"/>
              <a:t>药品</a:t>
            </a:r>
            <a:r>
              <a:rPr lang="zh-CN" altLang="zh-CN" dirty="0" smtClean="0"/>
              <a:t>：钾 、钠、蒸馏水、氯水、</a:t>
            </a:r>
            <a:r>
              <a:rPr lang="en-US" altLang="zh-CN" dirty="0" err="1" smtClean="0"/>
              <a:t>NaBr</a:t>
            </a:r>
            <a:r>
              <a:rPr lang="zh-CN" altLang="zh-CN" dirty="0" smtClean="0"/>
              <a:t>溶液、</a:t>
            </a:r>
            <a:r>
              <a:rPr lang="en-US" altLang="zh-CN" dirty="0" smtClean="0"/>
              <a:t>KI</a:t>
            </a:r>
            <a:r>
              <a:rPr lang="zh-CN" altLang="zh-CN" dirty="0" smtClean="0"/>
              <a:t>溶</a:t>
            </a:r>
            <a:r>
              <a:rPr lang="en-US" altLang="zh-CN" dirty="0" smtClean="0"/>
              <a:t>      </a:t>
            </a:r>
            <a:r>
              <a:rPr lang="zh-CN" altLang="zh-CN" dirty="0" smtClean="0"/>
              <a:t>液、四氯化碳、溴水、镁带、酚酞、铝、</a:t>
            </a:r>
            <a:r>
              <a:rPr lang="en-US" altLang="zh-CN" dirty="0" smtClean="0"/>
              <a:t>1mol/L</a:t>
            </a:r>
            <a:r>
              <a:rPr lang="zh-CN" altLang="zh-CN" dirty="0" smtClean="0"/>
              <a:t>盐酸；</a:t>
            </a:r>
          </a:p>
          <a:p>
            <a:r>
              <a:rPr lang="zh-CN" altLang="zh-CN" b="1" dirty="0" smtClean="0"/>
              <a:t>仪器</a:t>
            </a:r>
            <a:r>
              <a:rPr lang="zh-CN" altLang="zh-CN" dirty="0" smtClean="0"/>
              <a:t>：坩埚，小烧杯，表面皿，泥三角，三脚架，酒精灯，坩埚钳，胶头滴管，试管；</a:t>
            </a:r>
          </a:p>
          <a:p>
            <a:endParaRPr lang="zh-CN" altLang="en-US" dirty="0"/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919" y="4293096"/>
            <a:ext cx="3053493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7186" y="0"/>
            <a:ext cx="7772400" cy="785834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实验探究一：</a:t>
            </a:r>
            <a:endParaRPr lang="zh-CN" altLang="en-US" sz="32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</p:nvPr>
        </p:nvGraphicFramePr>
        <p:xfrm>
          <a:off x="357158" y="857232"/>
          <a:ext cx="8329641" cy="5410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547"/>
                <a:gridCol w="2776547"/>
                <a:gridCol w="2776547"/>
              </a:tblGrid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latin typeface="Calibri"/>
                          <a:ea typeface="宋体"/>
                          <a:cs typeface="Times New Roman"/>
                        </a:rPr>
                        <a:t>实验步骤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latin typeface="Calibri"/>
                          <a:ea typeface="宋体"/>
                          <a:cs typeface="Times New Roman"/>
                        </a:rPr>
                        <a:t>现象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latin typeface="Calibri"/>
                          <a:ea typeface="宋体"/>
                          <a:cs typeface="Times New Roman"/>
                        </a:rPr>
                        <a:t>化学方程式</a:t>
                      </a:r>
                    </a:p>
                  </a:txBody>
                  <a:tcPr marL="68580" marR="68580" marT="0" marB="0"/>
                </a:tc>
              </a:tr>
              <a:tr h="957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latin typeface="Calibri"/>
                          <a:ea typeface="宋体"/>
                          <a:cs typeface="Times New Roman"/>
                        </a:rPr>
                        <a:t>将一干燥的坩埚加热，同时取一小块钠，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Calibri"/>
                          <a:ea typeface="宋体"/>
                          <a:cs typeface="Times New Roman"/>
                        </a:rPr>
                        <a:t>             </a:t>
                      </a:r>
                      <a:r>
                        <a:rPr lang="zh-CN" sz="2000" kern="100" dirty="0">
                          <a:latin typeface="Calibri"/>
                          <a:ea typeface="宋体"/>
                          <a:cs typeface="Times New Roman"/>
                        </a:rPr>
                        <a:t>，迅速投到热坩埚中；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82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000" kern="100" dirty="0" smtClean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 dirty="0" smtClean="0">
                          <a:latin typeface="Calibri"/>
                          <a:ea typeface="宋体"/>
                          <a:cs typeface="Times New Roman"/>
                        </a:rPr>
                        <a:t>重</a:t>
                      </a:r>
                      <a:r>
                        <a:rPr lang="zh-CN" sz="2000" kern="100" dirty="0">
                          <a:latin typeface="Calibri"/>
                          <a:ea typeface="宋体"/>
                          <a:cs typeface="Times New Roman"/>
                        </a:rPr>
                        <a:t>复上述实验操作，将钠换成钾；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7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latin typeface="Calibri"/>
                          <a:ea typeface="宋体"/>
                          <a:cs typeface="Times New Roman"/>
                        </a:rPr>
                        <a:t>在小烧杯中放入一些水，然后去绿豆大小的钠，</a:t>
                      </a:r>
                      <a:r>
                        <a:rPr lang="en-US" sz="2000" kern="100" dirty="0">
                          <a:latin typeface="Calibri"/>
                          <a:ea typeface="宋体"/>
                          <a:cs typeface="Times New Roman"/>
                        </a:rPr>
                        <a:t>                </a:t>
                      </a:r>
                      <a:r>
                        <a:rPr lang="en-US" sz="20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latin typeface="Calibri"/>
                          <a:ea typeface="宋体"/>
                          <a:cs typeface="Times New Roman"/>
                        </a:rPr>
                        <a:t>                                          </a:t>
                      </a:r>
                      <a:r>
                        <a:rPr lang="zh-CN" altLang="en-US" sz="2000" kern="100" dirty="0" smtClean="0">
                          <a:latin typeface="Calibri"/>
                          <a:ea typeface="宋体"/>
                          <a:cs typeface="Times New Roman"/>
                        </a:rPr>
                        <a:t>，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latin typeface="Calibri"/>
                          <a:ea typeface="宋体"/>
                          <a:cs typeface="Times New Roman"/>
                        </a:rPr>
                        <a:t>投入小烧杯中，并立即盖上表面皿；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7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000" kern="100" dirty="0" smtClean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 dirty="0" smtClean="0">
                          <a:latin typeface="Calibri"/>
                          <a:ea typeface="宋体"/>
                          <a:cs typeface="Times New Roman"/>
                        </a:rPr>
                        <a:t>重</a:t>
                      </a:r>
                      <a:r>
                        <a:rPr lang="zh-CN" sz="2000" kern="100" dirty="0">
                          <a:latin typeface="Calibri"/>
                          <a:ea typeface="宋体"/>
                          <a:cs typeface="Times New Roman"/>
                        </a:rPr>
                        <a:t>复上述操作，将钠换成钾。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6" name="直接连接符 5"/>
          <p:cNvCxnSpPr/>
          <p:nvPr/>
        </p:nvCxnSpPr>
        <p:spPr>
          <a:xfrm>
            <a:off x="2357422" y="2000240"/>
            <a:ext cx="7143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28596" y="2285992"/>
            <a:ext cx="7143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28596" y="4643446"/>
            <a:ext cx="23574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2657468" cy="703282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实验探究二：</a:t>
            </a:r>
            <a:endParaRPr lang="zh-CN" altLang="en-US" sz="32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</p:nvPr>
        </p:nvGraphicFramePr>
        <p:xfrm>
          <a:off x="357188" y="1214438"/>
          <a:ext cx="8215341" cy="5072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8447"/>
                <a:gridCol w="2738447"/>
                <a:gridCol w="2738447"/>
              </a:tblGrid>
              <a:tr h="675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latin typeface="Calibri"/>
                          <a:ea typeface="宋体"/>
                          <a:cs typeface="Times New Roman"/>
                        </a:rPr>
                        <a:t>实验步骤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latin typeface="Calibri"/>
                          <a:ea typeface="宋体"/>
                          <a:cs typeface="Times New Roman"/>
                        </a:rPr>
                        <a:t>现象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latin typeface="Calibri"/>
                          <a:ea typeface="宋体"/>
                          <a:cs typeface="Times New Roman"/>
                        </a:rPr>
                        <a:t>化学方程式</a:t>
                      </a:r>
                    </a:p>
                  </a:txBody>
                  <a:tcPr marL="68580" marR="68580" marT="0" marB="0"/>
                </a:tc>
              </a:tr>
              <a:tr h="24760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Calibri"/>
                          <a:ea typeface="宋体"/>
                          <a:cs typeface="Times New Roman"/>
                        </a:rPr>
                        <a:t>将少量氯水分别加入盛有</a:t>
                      </a:r>
                      <a:r>
                        <a:rPr lang="en-US" sz="2400" kern="100" dirty="0" err="1">
                          <a:latin typeface="Calibri"/>
                          <a:ea typeface="宋体"/>
                          <a:cs typeface="Times New Roman"/>
                        </a:rPr>
                        <a:t>NaBr</a:t>
                      </a:r>
                      <a:r>
                        <a:rPr lang="zh-CN" sz="2400" kern="100" dirty="0">
                          <a:latin typeface="Calibri"/>
                          <a:ea typeface="宋体"/>
                          <a:cs typeface="Times New Roman"/>
                        </a:rPr>
                        <a:t>溶液和</a:t>
                      </a:r>
                      <a:r>
                        <a:rPr lang="en-US" sz="2400" kern="100" dirty="0">
                          <a:latin typeface="Calibri"/>
                          <a:ea typeface="宋体"/>
                          <a:cs typeface="Times New Roman"/>
                        </a:rPr>
                        <a:t>KI</a:t>
                      </a:r>
                      <a:r>
                        <a:rPr lang="zh-CN" sz="2400" kern="100" dirty="0">
                          <a:latin typeface="Calibri"/>
                          <a:ea typeface="宋体"/>
                          <a:cs typeface="Times New Roman"/>
                        </a:rPr>
                        <a:t>溶液的试管中，用力振荡后加入少量四氯化碳，振荡、静置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NaBr+Cl2=2NaCl+Br2</a:t>
                      </a:r>
                      <a:endParaRPr kumimoji="0" lang="zh-CN" alt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dirty="0" smtClean="0"/>
                    </a:p>
                    <a:p>
                      <a:r>
                        <a:rPr lang="en-US" altLang="zh-CN" dirty="0" smtClean="0"/>
                        <a:t>2</a:t>
                      </a:r>
                      <a:r>
                        <a:rPr lang="zh-CN" altLang="en-US" dirty="0" smtClean="0"/>
                        <a:t>、</a:t>
                      </a:r>
                      <a:endParaRPr lang="zh-CN" altLang="en-US" dirty="0"/>
                    </a:p>
                  </a:txBody>
                  <a:tcPr/>
                </a:tc>
              </a:tr>
              <a:tr h="1920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Calibri"/>
                          <a:ea typeface="宋体"/>
                          <a:cs typeface="Times New Roman"/>
                        </a:rPr>
                        <a:t>将少量溴水加入盛有</a:t>
                      </a:r>
                      <a:r>
                        <a:rPr lang="en-US" sz="2400" kern="100" dirty="0">
                          <a:latin typeface="Calibri"/>
                          <a:ea typeface="宋体"/>
                          <a:cs typeface="Times New Roman"/>
                        </a:rPr>
                        <a:t>KI</a:t>
                      </a:r>
                      <a:r>
                        <a:rPr lang="zh-CN" sz="2400" kern="100" dirty="0">
                          <a:latin typeface="Calibri"/>
                          <a:ea typeface="宋体"/>
                          <a:cs typeface="Times New Roman"/>
                        </a:rPr>
                        <a:t>溶液的试管中，用力振荡后加入少量四氯化碳，振荡、静置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r>
                        <a:rPr lang="zh-CN" altLang="en-US" dirty="0" smtClean="0"/>
                        <a:t>、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7772400" cy="164307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3100" dirty="0" smtClean="0">
                <a:solidFill>
                  <a:schemeClr val="tx1"/>
                </a:solidFill>
              </a:rPr>
              <a:t>1.</a:t>
            </a:r>
            <a:r>
              <a:rPr lang="zh-CN" altLang="zh-CN" sz="3100" dirty="0" smtClean="0">
                <a:solidFill>
                  <a:schemeClr val="tx1"/>
                </a:solidFill>
              </a:rPr>
              <a:t>以</a:t>
            </a:r>
            <a:r>
              <a:rPr lang="zh-CN" altLang="en-US" sz="3100" dirty="0" smtClean="0">
                <a:solidFill>
                  <a:schemeClr val="tx1"/>
                </a:solidFill>
              </a:rPr>
              <a:t>第三周期</a:t>
            </a:r>
            <a:r>
              <a:rPr lang="zh-CN" altLang="zh-CN" sz="3100" dirty="0" smtClean="0">
                <a:solidFill>
                  <a:schemeClr val="tx1"/>
                </a:solidFill>
              </a:rPr>
              <a:t>元素</a:t>
            </a:r>
            <a:r>
              <a:rPr lang="zh-CN" altLang="en-US" sz="3100" dirty="0" smtClean="0">
                <a:solidFill>
                  <a:schemeClr val="tx1"/>
                </a:solidFill>
              </a:rPr>
              <a:t>钠、镁、铝</a:t>
            </a:r>
            <a:r>
              <a:rPr lang="zh-CN" altLang="zh-CN" sz="3100" dirty="0" smtClean="0">
                <a:solidFill>
                  <a:schemeClr val="tx1"/>
                </a:solidFill>
              </a:rPr>
              <a:t>为例分析同</a:t>
            </a:r>
            <a:r>
              <a:rPr lang="zh-CN" altLang="en-US" sz="3100" dirty="0" smtClean="0">
                <a:solidFill>
                  <a:schemeClr val="tx1"/>
                </a:solidFill>
              </a:rPr>
              <a:t>周期</a:t>
            </a:r>
            <a:r>
              <a:rPr lang="zh-CN" altLang="zh-CN" sz="3100" dirty="0" smtClean="0">
                <a:solidFill>
                  <a:schemeClr val="tx1"/>
                </a:solidFill>
              </a:rPr>
              <a:t>元素原子结构的变化情况</a:t>
            </a:r>
            <a:r>
              <a:rPr lang="en-US" altLang="zh-CN" sz="3100" dirty="0" smtClean="0">
                <a:solidFill>
                  <a:schemeClr val="tx1"/>
                </a:solidFill>
              </a:rPr>
              <a:t>: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2197968" cy="1670456"/>
          </a:xfr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294" y="1700808"/>
            <a:ext cx="1924794" cy="23841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59632" y="3212976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钠</a:t>
            </a:r>
            <a:endParaRPr lang="zh-CN" altLang="en-US" sz="2400" b="1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060848"/>
            <a:ext cx="1929526" cy="12040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454218" y="3212976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铝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44016" y="188640"/>
            <a:ext cx="7772400" cy="4572000"/>
          </a:xfrm>
        </p:spPr>
        <p:txBody>
          <a:bodyPr/>
          <a:lstStyle/>
          <a:p>
            <a:pPr marL="0" indent="0">
              <a:buNone/>
            </a:pPr>
            <a:endParaRPr lang="en-US" altLang="zh-CN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4000" b="1" dirty="0" smtClean="0">
                <a:solidFill>
                  <a:srgbClr val="FF0000"/>
                </a:solidFill>
              </a:rPr>
              <a:t>结论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：</a:t>
            </a:r>
            <a:endParaRPr lang="en-US" altLang="zh-CN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200" dirty="0" smtClean="0"/>
              <a:t>同周期元素</a:t>
            </a:r>
            <a:r>
              <a:rPr lang="zh-CN" altLang="zh-CN" sz="3200" dirty="0" smtClean="0"/>
              <a:t>从左往右越来越容易得电子，非金属性增强，金属性减弱，所以</a:t>
            </a:r>
            <a:r>
              <a:rPr lang="zh-CN" altLang="en-US" sz="3200" dirty="0" smtClean="0"/>
              <a:t>可以利用</a:t>
            </a:r>
            <a:r>
              <a:rPr lang="zh-CN" altLang="zh-CN" sz="3200" dirty="0" smtClean="0"/>
              <a:t>金属单质与酸和水的反应</a:t>
            </a:r>
            <a:r>
              <a:rPr lang="zh-CN" altLang="en-US" sz="3200" dirty="0" smtClean="0"/>
              <a:t>的剧烈程度来判断金属元素的金属性</a:t>
            </a:r>
            <a:r>
              <a:rPr lang="zh-CN" altLang="zh-CN" sz="3200" dirty="0" smtClean="0"/>
              <a:t>。</a:t>
            </a:r>
          </a:p>
          <a:p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77145"/>
            <a:ext cx="3517905" cy="21231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119</TotalTime>
  <Words>462</Words>
  <Application>Microsoft Office PowerPoint</Application>
  <PresentationFormat>全屏显示(4:3)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平衡</vt:lpstr>
      <vt:lpstr>《同主族同周期元素性质递变规律探究》实 验</vt:lpstr>
      <vt:lpstr>1.以碱金属元素和卤族元素为例分析同主族元素原子结构的变化情况:</vt:lpstr>
      <vt:lpstr>PowerPoint 演示文稿</vt:lpstr>
      <vt:lpstr>PowerPoint 演示文稿</vt:lpstr>
      <vt:lpstr>利用现有仪器药品设计实验： </vt:lpstr>
      <vt:lpstr>实验探究一：</vt:lpstr>
      <vt:lpstr>实验探究二：</vt:lpstr>
      <vt:lpstr>  1.以第三周期元素钠、镁、铝为例分析同周期元素原子结构的变化情况: </vt:lpstr>
      <vt:lpstr>PowerPoint 演示文稿</vt:lpstr>
      <vt:lpstr>实验探究三：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《同主族同周期元素性质递变规律探究》实 验</dc:title>
  <dc:creator>Administrator</dc:creator>
  <cp:lastModifiedBy>Lenovo</cp:lastModifiedBy>
  <cp:revision>14</cp:revision>
  <dcterms:created xsi:type="dcterms:W3CDTF">2014-11-16T04:54:32Z</dcterms:created>
  <dcterms:modified xsi:type="dcterms:W3CDTF">2014-11-17T07:27:19Z</dcterms:modified>
</cp:coreProperties>
</file>