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A320-A346-48A3-B0BE-779BE89B702A}" type="datetimeFigureOut">
              <a:rPr lang="zh-CN" altLang="en-US" smtClean="0"/>
              <a:t>2013/6/28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A7CF-491A-4D37-A8CB-269AC09ECA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A320-A346-48A3-B0BE-779BE89B702A}" type="datetimeFigureOut">
              <a:rPr lang="zh-CN" altLang="en-US" smtClean="0"/>
              <a:t>2013/6/28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A7CF-491A-4D37-A8CB-269AC09ECA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A320-A346-48A3-B0BE-779BE89B702A}" type="datetimeFigureOut">
              <a:rPr lang="zh-CN" altLang="en-US" smtClean="0"/>
              <a:t>2013/6/28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A7CF-491A-4D37-A8CB-269AC09ECA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A320-A346-48A3-B0BE-779BE89B702A}" type="datetimeFigureOut">
              <a:rPr lang="zh-CN" altLang="en-US" smtClean="0"/>
              <a:t>2013/6/28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A7CF-491A-4D37-A8CB-269AC09ECA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A320-A346-48A3-B0BE-779BE89B702A}" type="datetimeFigureOut">
              <a:rPr lang="zh-CN" altLang="en-US" smtClean="0"/>
              <a:t>2013/6/28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A7CF-491A-4D37-A8CB-269AC09ECA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A320-A346-48A3-B0BE-779BE89B702A}" type="datetimeFigureOut">
              <a:rPr lang="zh-CN" altLang="en-US" smtClean="0"/>
              <a:t>2013/6/28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A7CF-491A-4D37-A8CB-269AC09ECA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A320-A346-48A3-B0BE-779BE89B702A}" type="datetimeFigureOut">
              <a:rPr lang="zh-CN" altLang="en-US" smtClean="0"/>
              <a:t>2013/6/28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A7CF-491A-4D37-A8CB-269AC09ECA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A320-A346-48A3-B0BE-779BE89B702A}" type="datetimeFigureOut">
              <a:rPr lang="zh-CN" altLang="en-US" smtClean="0"/>
              <a:t>2013/6/28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A7CF-491A-4D37-A8CB-269AC09ECA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A320-A346-48A3-B0BE-779BE89B702A}" type="datetimeFigureOut">
              <a:rPr lang="zh-CN" altLang="en-US" smtClean="0"/>
              <a:t>2013/6/28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A7CF-491A-4D37-A8CB-269AC09ECA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A320-A346-48A3-B0BE-779BE89B702A}" type="datetimeFigureOut">
              <a:rPr lang="zh-CN" altLang="en-US" smtClean="0"/>
              <a:t>2013/6/28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A7CF-491A-4D37-A8CB-269AC09ECA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A320-A346-48A3-B0BE-779BE89B702A}" type="datetimeFigureOut">
              <a:rPr lang="zh-CN" altLang="en-US" smtClean="0"/>
              <a:t>2013/6/28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A7CF-491A-4D37-A8CB-269AC09ECA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3A320-A346-48A3-B0BE-779BE89B702A}" type="datetimeFigureOut">
              <a:rPr lang="zh-CN" altLang="en-US" smtClean="0"/>
              <a:t>2013/6/28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EA7CF-491A-4D37-A8CB-269AC09ECA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85786" y="2000240"/>
            <a:ext cx="7772400" cy="1470025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zh-CN" altLang="zh-CN" dirty="0"/>
              <a:t/>
            </a:r>
            <a:br>
              <a:rPr lang="zh-CN" altLang="zh-CN" dirty="0"/>
            </a:br>
            <a:r>
              <a:rPr lang="zh-CN" altLang="zh-CN" sz="4500" b="1" dirty="0" smtClean="0">
                <a:solidFill>
                  <a:srgbClr val="AD20B0"/>
                </a:solidFill>
              </a:rPr>
              <a:t>用心育苗，构建新型和谐的师生关系</a:t>
            </a:r>
            <a:endParaRPr lang="zh-CN" altLang="en-US" sz="4500" dirty="0">
              <a:solidFill>
                <a:srgbClr val="AD20B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500298" y="4214818"/>
            <a:ext cx="6400800" cy="1752600"/>
          </a:xfrm>
        </p:spPr>
        <p:txBody>
          <a:bodyPr/>
          <a:lstStyle/>
          <a:p>
            <a:r>
              <a:rPr lang="zh-CN" altLang="zh-CN" b="1" i="1" dirty="0">
                <a:solidFill>
                  <a:srgbClr val="0070C0"/>
                </a:solidFill>
              </a:rPr>
              <a:t>雅安中学 周德西</a:t>
            </a:r>
            <a:endParaRPr lang="zh-CN" altLang="en-US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1643050"/>
            <a:ext cx="8229600" cy="4525963"/>
          </a:xfrm>
        </p:spPr>
        <p:txBody>
          <a:bodyPr>
            <a:normAutofit/>
          </a:bodyPr>
          <a:lstStyle/>
          <a:p>
            <a:r>
              <a:rPr lang="zh-CN" altLang="zh-CN" sz="3480" b="1" dirty="0" smtClean="0">
                <a:solidFill>
                  <a:srgbClr val="7030A0"/>
                </a:solidFill>
              </a:rPr>
              <a:t>师</a:t>
            </a:r>
            <a:r>
              <a:rPr lang="zh-CN" altLang="zh-CN" sz="3480" b="1" dirty="0">
                <a:solidFill>
                  <a:srgbClr val="7030A0"/>
                </a:solidFill>
              </a:rPr>
              <a:t>生和，班级兴。师生关系和谐则班</a:t>
            </a:r>
            <a:r>
              <a:rPr lang="zh-CN" altLang="zh-CN" sz="3480" b="1" dirty="0" smtClean="0">
                <a:solidFill>
                  <a:srgbClr val="7030A0"/>
                </a:solidFill>
              </a:rPr>
              <a:t>级</a:t>
            </a:r>
            <a:endParaRPr lang="en-US" altLang="zh-CN" sz="348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zh-CN" altLang="zh-CN" sz="3480" b="1" dirty="0" smtClean="0">
                <a:solidFill>
                  <a:srgbClr val="7030A0"/>
                </a:solidFill>
              </a:rPr>
              <a:t>兴</a:t>
            </a:r>
            <a:r>
              <a:rPr lang="zh-CN" altLang="zh-CN" sz="3480" b="1" dirty="0">
                <a:solidFill>
                  <a:srgbClr val="7030A0"/>
                </a:solidFill>
              </a:rPr>
              <a:t>，学业成，发展快，人格全</a:t>
            </a:r>
            <a:r>
              <a:rPr lang="zh-CN" altLang="zh-CN" sz="3480" b="1" dirty="0" smtClean="0">
                <a:solidFill>
                  <a:srgbClr val="7030A0"/>
                </a:solidFill>
              </a:rPr>
              <a:t>。</a:t>
            </a:r>
            <a:endParaRPr lang="en-US" altLang="zh-CN" sz="3480" b="1" dirty="0">
              <a:solidFill>
                <a:srgbClr val="7030A0"/>
              </a:solidFill>
            </a:endParaRPr>
          </a:p>
          <a:p>
            <a:pPr>
              <a:buNone/>
            </a:pPr>
            <a:endParaRPr lang="zh-CN" altLang="en-US" sz="348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CN" altLang="zh-CN" b="1" dirty="0">
                <a:solidFill>
                  <a:srgbClr val="7030A0"/>
                </a:solidFill>
              </a:rPr>
              <a:t>一、让幽默搭起沟通的桥梁。</a:t>
            </a:r>
            <a:r>
              <a:rPr lang="zh-CN" altLang="zh-CN" dirty="0"/>
              <a:t/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1857364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zh-CN" altLang="zh-CN" sz="2900" dirty="0">
                <a:solidFill>
                  <a:srgbClr val="0070C0"/>
                </a:solidFill>
              </a:rPr>
              <a:t>我认为有效的沟通能直接建立和谐的师生关系。沟通是人际交往的润滑剂，而幽默感则是沟通的润滑剂。幽默感可以使沟通气氛融洽，信息的互动更流畅。也许与我的性格有关，我不太习惯于板着脸上课和板着脸训学生，但我发现这样的沟通更愉快，教育的效果更好。但我提醒自己，这种幽默必须是随和又理性的，不要把自己的快乐建筑在学生的痛苦上，以损学生自尊的伤人话语来逗趣取乐。有幽默感的老师一定要学会自我解嘲，会转移冲突不硬碰硬，会运用智慧巧妙教化学生。我认为我的幽默多次化解了我与学生的矛盾冲突，缓解了师生关系，增强了彼此的信任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zh-CN" b="1" dirty="0">
                <a:solidFill>
                  <a:srgbClr val="7030A0"/>
                </a:solidFill>
              </a:rPr>
              <a:t>二、接纳学生情绪，讲理而不专制。</a:t>
            </a:r>
            <a:endParaRPr lang="zh-CN" altLang="en-US" b="1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zh-CN" sz="2800" dirty="0">
                <a:solidFill>
                  <a:srgbClr val="0070C0"/>
                </a:solidFill>
              </a:rPr>
              <a:t>孩子的心是极其敏感的，特别是寄宿制班的学生，由于父母不在身边，情绪会由于学习、交往障碍以及身体原因等受到波动，班主任必须以其独特的人格魅力，连接起师生情感的纽带，才能很好地缩短与师生横向的的心理距离，放下教师的架子，走出办公室，融入学生之中，了解学生，熟悉学生，主动地、努力地创造与学生心灵沟通的条件，在和他们进行交谈对话过程中，提供双方交换思想信息的最有效、最充分的机会。我坚持每天早晚自习巡查，每周三次去学生公寓，及时了解学生动态。教师只有真正掌握了学生在做些什么，想什么，才能因势利导，有的放矢地对学生进行教育，以以达到</a:t>
            </a:r>
            <a:r>
              <a:rPr lang="en-US" altLang="zh-CN" sz="2800" dirty="0">
                <a:solidFill>
                  <a:srgbClr val="0070C0"/>
                </a:solidFill>
              </a:rPr>
              <a:t>“</a:t>
            </a:r>
            <a:r>
              <a:rPr lang="zh-CN" altLang="zh-CN" sz="2800" dirty="0">
                <a:solidFill>
                  <a:srgbClr val="0070C0"/>
                </a:solidFill>
              </a:rPr>
              <a:t>传道，授业，解惑</a:t>
            </a:r>
            <a:r>
              <a:rPr lang="en-US" altLang="zh-CN" sz="2800" dirty="0">
                <a:solidFill>
                  <a:srgbClr val="0070C0"/>
                </a:solidFill>
              </a:rPr>
              <a:t>”</a:t>
            </a:r>
            <a:r>
              <a:rPr lang="zh-CN" altLang="zh-CN" sz="2800" dirty="0">
                <a:solidFill>
                  <a:srgbClr val="0070C0"/>
                </a:solidFill>
              </a:rPr>
              <a:t>的目的。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1143000"/>
          </a:xfrm>
        </p:spPr>
        <p:txBody>
          <a:bodyPr/>
          <a:lstStyle/>
          <a:p>
            <a:r>
              <a:rPr lang="zh-CN" altLang="zh-CN" b="1" dirty="0">
                <a:solidFill>
                  <a:srgbClr val="7030A0"/>
                </a:solidFill>
              </a:rPr>
              <a:t>三、营造爱的氛围。</a:t>
            </a:r>
            <a:endParaRPr lang="zh-CN" altLang="en-US" b="1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zh-CN" sz="2500" dirty="0">
                <a:solidFill>
                  <a:srgbClr val="0070C0"/>
                </a:solidFill>
              </a:rPr>
              <a:t>真情付出、关爱每一个学生。根据寄宿制班的特点，老师一定不要让学生感到无助和孤独，因此在学生有病时，我就到医务室给他领三五片药；在学生没钱吃饭时借他一些钱；在学生书本丢失时，找给他一本书，在学生钱物丢失时给他一声真诚的问候和劝慰；在学生犯错时，给他严厉批评后的一番劝勉；在学生受到政纪处分时给他一番自信，推心置腹的开导；在学生扫净教室，主动拾捡垃圾时给他一句当众的赞扬，在学生伤心哭泣时，给他一个拥抱</a:t>
            </a:r>
            <a:r>
              <a:rPr lang="en-US" altLang="zh-CN" sz="2500" dirty="0">
                <a:solidFill>
                  <a:srgbClr val="0070C0"/>
                </a:solidFill>
              </a:rPr>
              <a:t>……</a:t>
            </a:r>
            <a:r>
              <a:rPr lang="zh-CN" altLang="zh-CN" sz="2500" dirty="0">
                <a:solidFill>
                  <a:srgbClr val="0070C0"/>
                </a:solidFill>
              </a:rPr>
              <a:t>这点点滴滴的温暖关爱，让学生体会到一片爱心。爱每一个学生就要尊重、了解每一个学生。了解他们的爱好与才能，了解他们的特点，了解他们的精神世界。</a:t>
            </a:r>
            <a:endParaRPr lang="zh-CN" altLang="en-US" sz="25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 </a:t>
            </a:r>
            <a:r>
              <a:rPr lang="zh-CN" altLang="zh-CN" sz="3900" b="1" dirty="0" smtClean="0">
                <a:solidFill>
                  <a:srgbClr val="7030A0"/>
                </a:solidFill>
              </a:rPr>
              <a:t>四</a:t>
            </a:r>
            <a:r>
              <a:rPr lang="zh-CN" altLang="zh-CN" sz="3900" b="1" dirty="0">
                <a:solidFill>
                  <a:srgbClr val="7030A0"/>
                </a:solidFill>
              </a:rPr>
              <a:t>、班主任的人格、兴趣爱好、为人处事对学生的潜移默化作用是不可忽视的</a:t>
            </a:r>
            <a:r>
              <a:rPr lang="zh-CN" altLang="zh-CN" sz="3900" b="1" dirty="0" smtClean="0">
                <a:solidFill>
                  <a:srgbClr val="7030A0"/>
                </a:solidFill>
              </a:rPr>
              <a:t>。</a:t>
            </a:r>
            <a:r>
              <a:rPr lang="en-US" altLang="zh-CN" sz="3900" b="1" dirty="0" smtClean="0">
                <a:solidFill>
                  <a:srgbClr val="7030A0"/>
                </a:solidFill>
              </a:rPr>
              <a:t> </a:t>
            </a:r>
            <a:r>
              <a:rPr lang="zh-CN" altLang="zh-CN" dirty="0"/>
              <a:t/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2786058"/>
            <a:ext cx="8229600" cy="4525963"/>
          </a:xfrm>
        </p:spPr>
        <p:txBody>
          <a:bodyPr>
            <a:normAutofit/>
          </a:bodyPr>
          <a:lstStyle/>
          <a:p>
            <a:r>
              <a:rPr lang="zh-CN" altLang="zh-CN" sz="2700" b="1" dirty="0">
                <a:solidFill>
                  <a:srgbClr val="0070C0"/>
                </a:solidFill>
              </a:rPr>
              <a:t>班主任只有树立积极向上的人生观，不断更新观念，更新知识、严谨治学，提高自身素质，用人格魅力带班，用知识魅力带班，才能适应新形势下的班主任工作，才能建构和谐的师生关系</a:t>
            </a:r>
            <a:r>
              <a:rPr lang="zh-CN" altLang="zh-CN" sz="2700" b="1" dirty="0" smtClean="0">
                <a:solidFill>
                  <a:srgbClr val="0070C0"/>
                </a:solidFill>
              </a:rPr>
              <a:t>。</a:t>
            </a:r>
            <a:endParaRPr lang="en-US" altLang="zh-CN" sz="27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zh-CN" altLang="en-US" sz="27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1143000"/>
          </a:xfrm>
        </p:spPr>
        <p:txBody>
          <a:bodyPr/>
          <a:lstStyle/>
          <a:p>
            <a:r>
              <a:rPr lang="zh-CN" altLang="zh-CN" b="1" dirty="0">
                <a:solidFill>
                  <a:srgbClr val="7030A0"/>
                </a:solidFill>
              </a:rPr>
              <a:t>五、后进生转化放首位</a:t>
            </a:r>
            <a:r>
              <a:rPr lang="zh-CN" altLang="zh-CN" dirty="0"/>
              <a:t>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2332037"/>
            <a:ext cx="8229600" cy="4525963"/>
          </a:xfrm>
        </p:spPr>
        <p:txBody>
          <a:bodyPr>
            <a:normAutofit/>
          </a:bodyPr>
          <a:lstStyle/>
          <a:p>
            <a:r>
              <a:rPr lang="zh-CN" altLang="zh-CN" sz="2700" dirty="0">
                <a:solidFill>
                  <a:srgbClr val="0070C0"/>
                </a:solidFill>
              </a:rPr>
              <a:t> 在后进生的转化过程中，教师要做到</a:t>
            </a:r>
            <a:r>
              <a:rPr lang="en-US" altLang="zh-CN" sz="2700" dirty="0">
                <a:solidFill>
                  <a:srgbClr val="0070C0"/>
                </a:solidFill>
              </a:rPr>
              <a:t>“</a:t>
            </a:r>
            <a:r>
              <a:rPr lang="zh-CN" altLang="zh-CN" sz="2700" dirty="0">
                <a:solidFill>
                  <a:srgbClr val="0070C0"/>
                </a:solidFill>
              </a:rPr>
              <a:t>三克服</a:t>
            </a:r>
            <a:r>
              <a:rPr lang="en-US" altLang="zh-CN" sz="2700" dirty="0">
                <a:solidFill>
                  <a:srgbClr val="0070C0"/>
                </a:solidFill>
              </a:rPr>
              <a:t>”</a:t>
            </a:r>
            <a:r>
              <a:rPr lang="zh-CN" altLang="zh-CN" sz="2700" dirty="0">
                <a:solidFill>
                  <a:srgbClr val="0070C0"/>
                </a:solidFill>
              </a:rPr>
              <a:t>：一克服性子急，二克服不仔细，三克服中途放弃。教书育人是细活，需要的是耐心，如果遇事不冷静，爱冲动，由着性子，容易把事情搞得一团糟。如果事事发脾气，自以为是，独断专行，容易伤害学生的自尊心、自信心</a:t>
            </a:r>
            <a:r>
              <a:rPr lang="zh-CN" altLang="zh-CN" sz="2700" dirty="0" smtClean="0">
                <a:solidFill>
                  <a:srgbClr val="0070C0"/>
                </a:solidFill>
              </a:rPr>
              <a:t>。</a:t>
            </a:r>
            <a:endParaRPr lang="zh-CN" altLang="en-US" sz="27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b="1" dirty="0">
                <a:solidFill>
                  <a:srgbClr val="7030A0"/>
                </a:solidFill>
              </a:rPr>
              <a:t>当然除了</a:t>
            </a:r>
            <a:r>
              <a:rPr lang="en-US" altLang="zh-CN" b="1" dirty="0">
                <a:solidFill>
                  <a:srgbClr val="7030A0"/>
                </a:solidFill>
              </a:rPr>
              <a:t>“</a:t>
            </a:r>
            <a:r>
              <a:rPr lang="zh-CN" altLang="zh-CN" b="1" dirty="0">
                <a:solidFill>
                  <a:srgbClr val="7030A0"/>
                </a:solidFill>
              </a:rPr>
              <a:t>偏爱</a:t>
            </a:r>
            <a:r>
              <a:rPr lang="en-US" altLang="zh-CN" b="1" dirty="0">
                <a:solidFill>
                  <a:srgbClr val="7030A0"/>
                </a:solidFill>
              </a:rPr>
              <a:t>”</a:t>
            </a:r>
            <a:r>
              <a:rPr lang="zh-CN" altLang="zh-CN" b="1" dirty="0">
                <a:solidFill>
                  <a:srgbClr val="7030A0"/>
                </a:solidFill>
              </a:rPr>
              <a:t>后进生，将还得</a:t>
            </a:r>
            <a:r>
              <a:rPr lang="en-US" altLang="zh-CN" b="1" dirty="0">
                <a:solidFill>
                  <a:srgbClr val="7030A0"/>
                </a:solidFill>
              </a:rPr>
              <a:t> </a:t>
            </a:r>
            <a:r>
              <a:rPr lang="zh-CN" altLang="zh-CN" b="1" dirty="0">
                <a:solidFill>
                  <a:srgbClr val="7030A0"/>
                </a:solidFill>
              </a:rPr>
              <a:t>严爱优等生，博爱中等生特别要关注特殊家庭的学生，即单亲家庭的学生</a:t>
            </a:r>
            <a:endParaRPr lang="zh-CN" alt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 anchor="ctr" anchorCtr="1">
            <a:normAutofit/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r>
              <a:rPr lang="zh-CN" altLang="en-US" sz="8000" b="1" dirty="0" smtClean="0">
                <a:solidFill>
                  <a:srgbClr val="CC2AB5"/>
                </a:solidFill>
              </a:rPr>
              <a:t>谢谢！</a:t>
            </a:r>
            <a:endParaRPr lang="zh-CN" altLang="en-US" sz="8000" b="1" dirty="0">
              <a:solidFill>
                <a:srgbClr val="CC2AB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1144</Words>
  <Application>Microsoft Office PowerPoint</Application>
  <PresentationFormat>全屏显示(4:3)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 用心育苗，构建新型和谐的师生关系</vt:lpstr>
      <vt:lpstr>幻灯片 2</vt:lpstr>
      <vt:lpstr>一、让幽默搭起沟通的桥梁。 </vt:lpstr>
      <vt:lpstr>二、接纳学生情绪，讲理而不专制。</vt:lpstr>
      <vt:lpstr>三、营造爱的氛围。</vt:lpstr>
      <vt:lpstr> 四、班主任的人格、兴趣爱好、为人处事对学生的潜移默化作用是不可忽视的。  </vt:lpstr>
      <vt:lpstr>五、后进生转化放首位。</vt:lpstr>
      <vt:lpstr>幻灯片 8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用心育苗，构建新型和谐的师生关系</dc:title>
  <dc:creator>lenovo060</dc:creator>
  <cp:lastModifiedBy>lenovo060</cp:lastModifiedBy>
  <cp:revision>4</cp:revision>
  <dcterms:created xsi:type="dcterms:W3CDTF">2013-06-28T04:16:38Z</dcterms:created>
  <dcterms:modified xsi:type="dcterms:W3CDTF">2013-06-28T04:52:44Z</dcterms:modified>
</cp:coreProperties>
</file>